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autoCompressPictures="0">
  <p:sldMasterIdLst>
    <p:sldMasterId id="2147483680" r:id="rId1"/>
  </p:sldMasterIdLst>
  <p:notesMasterIdLst>
    <p:notesMasterId r:id="rId16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9" r:id="rId9"/>
    <p:sldId id="270" r:id="rId10"/>
    <p:sldId id="262" r:id="rId11"/>
    <p:sldId id="263" r:id="rId12"/>
    <p:sldId id="264" r:id="rId13"/>
    <p:sldId id="265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68"/>
    <p:restoredTop sz="96327"/>
  </p:normalViewPr>
  <p:slideViewPr>
    <p:cSldViewPr snapToGrid="0">
      <p:cViewPr>
        <p:scale>
          <a:sx n="95" d="100"/>
          <a:sy n="95" d="100"/>
        </p:scale>
        <p:origin x="176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7617B-44F0-7C49-B300-790D62715C6A}" type="datetimeFigureOut">
              <a:rPr lang="en-US" smtClean="0"/>
              <a:t>12/8/22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DBF997-B267-7140-AE36-A597CD784C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96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BCFB2-612B-3F57-55A1-54995633EC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A3B94B-48E5-65D8-8850-157BEC283E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5A4E6-72DC-7C97-3DA7-4EF0B2E25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BF7EC-1C02-F943-A00E-91E7FCC51047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CF51C-D835-C8DD-0410-EA75F0C7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B49672-DEE6-B452-CED4-CB45895AD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737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7E9-133B-92BE-2C73-B6591123C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74E457-B68A-F490-DD1F-42A6BC65F3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63F8C-1C2B-79E8-110F-EBF5666F0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DE685-6EE1-494A-B5B5-F83A2EFCEAA7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C1513-9E11-B905-61DF-22123B715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47D98-3E4D-7766-F1F8-A108F24E3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295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AC3C5F-0944-BB62-B08A-1839525955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14DA1F-1E6F-88B5-4E22-DF3E36706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14400-A8AC-DE66-40A8-491852432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F9D4-792D-8048-848A-6AC685F5F9DF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7D570-5085-DBCC-E7EA-014D8F84C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5977-891C-3E86-F5AD-3463B83B7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55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13A41-7488-BFE8-9EC4-546B5DB7B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AD0B0-9606-6B17-5E7D-A221D2B7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31F33-5F91-C720-D207-2835EFCC2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CA108-91B9-B442-8F31-329AE8A1EAB8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A4F86-757D-D40D-9AF6-67462ABC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79A28-D2CD-A906-4402-FA084CE81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484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EF75-788A-4885-7A0B-7A14129A9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9EACCE-E7F2-AD19-1B1B-A977F2A09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C7D20-AE3F-43D6-B86A-46FAC131D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9884E-6D9A-7D43-B5FE-E3386A514649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99F0D-67D8-5144-FF3F-553424883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27978-788F-3AFF-4150-A4323CA2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500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D930E-D0B9-7C6D-F727-B70AC4B06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9D865-AAC8-5B13-B612-7699FAB97F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B04DF-569F-543C-E29D-F26AA8966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5133C9-4575-0971-582F-C7340A6EA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8F705-15F9-3F4E-92DE-E9E80C1CE3A0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CDF867-E354-7484-84B1-99E806B15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B1D7F9-AEAD-AB9D-6994-3F8AFDB71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789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2D229-89EF-965F-7F87-3B2EF28F5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E9C7-B27B-9B30-7800-FB89C0348F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CDC237-FD9B-1F9E-5D6E-054CF0A04D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F8EE81-D67D-D702-7244-00E91F88F8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5CCC8-CC7C-CAF0-BF09-AA8E12AA3C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A9B122-8E7A-DD5C-BDE6-80D2FFBCE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8A82A-0507-D147-AF18-D306A2C4BDC5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10A8F7-EEFA-9F0F-61C2-1D767F3C8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B4D70B-4BD7-A72A-FA11-C468F8DB2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913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7D04-0366-E8A0-1E07-75097C998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53D2CF-C762-0C88-5F20-54F063E8E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3892B-2932-A14A-BE76-20F79FEF9105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A9D85-D3BA-4189-BFD4-75853B35B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B7253-1B15-DF5E-D1A0-771ECD6A5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77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D86BFB-5DF9-4EC6-E9D8-3A3631AEE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1BDCB-4185-C648-B831-8930F497E138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AE471E-6FC6-4FE9-8BD6-6245A4334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CFD7CD-BE6D-7CBB-5F06-B214F9A39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351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D811C-8D05-1BBF-3F05-21FC5E66E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F9F93-D8AB-42C7-C147-8F5A9155E0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C0783-8811-8C18-3808-948106424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3A788-A496-D59C-5D59-2AD5B05E9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D161B-FD51-1A41-AE8E-BE28E8A7D190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741BAE-A27F-E45C-14FB-8598222B1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7BB6E6-056E-23B2-3FB8-292AA0767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53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E8FC-6BD9-B213-48F3-DF84520D4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120A78-51D2-EC59-C34B-A01BC98F16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896CDB-5B2A-4C9F-5FB8-E144AFC161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65A635-2423-18FF-3267-08E92D30A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084DE-5150-FD46-B498-4736F8B60613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CC235-B4E5-D51C-58F4-F247A2D03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2AA00-58B1-293F-6B79-5A4898402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247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762142-742C-6410-AFF4-548FC181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A5ACE-09DD-8E94-D67D-E31E5404B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49716-E9DC-2A3B-6294-063A6C80FF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98D9F-C7C8-AB42-8A7E-EA9C489B46A0}" type="datetime1">
              <a:rPr lang="en-GB" smtClean="0"/>
              <a:t>08/12/2022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0AB9F7-E99B-91CF-3AC4-C07866096D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A3D1E-D20A-FE2D-20EC-E5972F2582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602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1514A-25C9-0814-5F50-55428C69C2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0238" y="2292025"/>
            <a:ext cx="6437243" cy="105499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US 2020 Elections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D2EDD7-29CD-7BA6-6970-258E5CA87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2574" y="3255962"/>
            <a:ext cx="5685183" cy="501029"/>
          </a:xfrm>
        </p:spPr>
        <p:txBody>
          <a:bodyPr>
            <a:normAutofit fontScale="92500"/>
          </a:bodyPr>
          <a:lstStyle/>
          <a:p>
            <a:r>
              <a:rPr lang="en-US" dirty="0"/>
              <a:t>An Analysis of US Voting Habits Using Python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B17BBCDD-808E-8E53-FB06-5207A40AA86A}"/>
              </a:ext>
            </a:extLst>
          </p:cNvPr>
          <p:cNvSpPr txBox="1">
            <a:spLocks/>
          </p:cNvSpPr>
          <p:nvPr/>
        </p:nvSpPr>
        <p:spPr>
          <a:xfrm>
            <a:off x="1441173" y="3756990"/>
            <a:ext cx="5685183" cy="96393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Nicolas Michel</a:t>
            </a:r>
          </a:p>
          <a:p>
            <a:pPr algn="l"/>
            <a:r>
              <a:rPr lang="en-US" dirty="0" err="1"/>
              <a:t>Xiran</a:t>
            </a:r>
            <a:r>
              <a:rPr lang="en-US" dirty="0"/>
              <a:t> Fang</a:t>
            </a:r>
          </a:p>
          <a:p>
            <a:pPr algn="l"/>
            <a:r>
              <a:rPr lang="en-US" dirty="0" err="1"/>
              <a:t>Suosi</a:t>
            </a:r>
            <a:r>
              <a:rPr lang="en-US" dirty="0"/>
              <a:t> He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6B28AB-64BC-E1D1-1924-804572694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701674" y="-808964"/>
            <a:ext cx="4003858" cy="266923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16D5EB4-E46C-5460-BEC9-57F4EE815702}"/>
              </a:ext>
            </a:extLst>
          </p:cNvPr>
          <p:cNvSpPr/>
          <p:nvPr/>
        </p:nvSpPr>
        <p:spPr>
          <a:xfrm>
            <a:off x="-41988" y="6394644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602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99B68B14-2F95-83C4-657E-298E97A54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377" y="1350760"/>
            <a:ext cx="7236515" cy="51421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52AD8F-DB03-C268-F1CB-2957653B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Correlation of Variables</a:t>
            </a:r>
            <a:endParaRPr lang="en-US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F8C605E9-28C0-C114-CEBC-CAC6E270719B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9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36A57CC-47D3-6ACA-2CCD-CFD4C03B83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4AFC2B5-37FD-0FD5-EF98-545EF680A1CB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33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48EF8-34D2-C829-C215-E84E1AECB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Spatial </a:t>
            </a:r>
            <a:r>
              <a:rPr lang="en-GB" dirty="0">
                <a:solidFill>
                  <a:srgbClr val="FF0000"/>
                </a:solidFill>
              </a:rPr>
              <a:t>Visualisation</a:t>
            </a:r>
            <a:r>
              <a:rPr lang="en-US" dirty="0">
                <a:solidFill>
                  <a:srgbClr val="FF0000"/>
                </a:solidFill>
              </a:rPr>
              <a:t> of Votes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5F2032-A05A-5B6E-FE9B-703A07D3EE33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7345BD0-B743-DD45-5762-4C08D7E3CB78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10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EB35518-830B-D7A0-1A7C-5004E6B33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8" name="Picture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D023E19-1A12-E5F2-F66C-B7F95C24EF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240" t="20277" r="2090" b="15805"/>
          <a:stretch/>
        </p:blipFill>
        <p:spPr>
          <a:xfrm>
            <a:off x="2625095" y="1690688"/>
            <a:ext cx="7841974" cy="438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30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97DE0-FEBB-2F26-CC88-F284F29E6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Spatial </a:t>
            </a:r>
            <a:r>
              <a:rPr lang="en-GB" dirty="0">
                <a:solidFill>
                  <a:srgbClr val="FF0000"/>
                </a:solidFill>
              </a:rPr>
              <a:t>Visualisations Expanded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C37C91-9898-52A1-3FBF-2B0DADF76031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EE2329EC-A083-DAD8-9A8B-D3F7F8109B40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11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0BAFC2C-F941-7228-4415-0D56B2044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053E2F4-E614-CD4E-C1FF-B040814E1320}"/>
              </a:ext>
            </a:extLst>
          </p:cNvPr>
          <p:cNvGrpSpPr/>
          <p:nvPr/>
        </p:nvGrpSpPr>
        <p:grpSpPr>
          <a:xfrm>
            <a:off x="239212" y="2277035"/>
            <a:ext cx="11952788" cy="3137646"/>
            <a:chOff x="197224" y="1447138"/>
            <a:chExt cx="23760000" cy="540000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2080503-6461-A49F-B9E7-09FCFA67997B}"/>
                </a:ext>
              </a:extLst>
            </p:cNvPr>
            <p:cNvGrpSpPr/>
            <p:nvPr/>
          </p:nvGrpSpPr>
          <p:grpSpPr>
            <a:xfrm>
              <a:off x="197224" y="1447138"/>
              <a:ext cx="7920000" cy="5400000"/>
              <a:chOff x="1484244" y="1467728"/>
              <a:chExt cx="5626266" cy="3511828"/>
            </a:xfrm>
          </p:grpSpPr>
          <p:pic>
            <p:nvPicPr>
              <p:cNvPr id="12" name="Picture 11" descr="A picture containing graphical user interface&#10;&#10;Description automatically generated">
                <a:extLst>
                  <a:ext uri="{FF2B5EF4-FFF2-40B4-BE49-F238E27FC236}">
                    <a16:creationId xmlns:a16="http://schemas.microsoft.com/office/drawing/2014/main" id="{7C416C22-2F57-7684-0BCF-8E0F16E76FE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17264" t="21246" r="26337" b="15498"/>
              <a:stretch/>
            </p:blipFill>
            <p:spPr>
              <a:xfrm>
                <a:off x="1484244" y="1467728"/>
                <a:ext cx="4383603" cy="3511828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graphical user interface&#10;&#10;Description automatically generated">
                <a:extLst>
                  <a:ext uri="{FF2B5EF4-FFF2-40B4-BE49-F238E27FC236}">
                    <a16:creationId xmlns:a16="http://schemas.microsoft.com/office/drawing/2014/main" id="{1905106F-6A6C-B2A7-A222-DB763E7C69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0775" t="21246" r="2430" b="15498"/>
              <a:stretch/>
            </p:blipFill>
            <p:spPr>
              <a:xfrm>
                <a:off x="5805170" y="1467728"/>
                <a:ext cx="1305340" cy="3511828"/>
              </a:xfrm>
              <a:prstGeom prst="rect">
                <a:avLst/>
              </a:prstGeom>
            </p:spPr>
          </p:pic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2ED695A-F5A3-543F-6115-B5F442818F72}"/>
                </a:ext>
              </a:extLst>
            </p:cNvPr>
            <p:cNvGrpSpPr/>
            <p:nvPr/>
          </p:nvGrpSpPr>
          <p:grpSpPr>
            <a:xfrm>
              <a:off x="8117224" y="1447138"/>
              <a:ext cx="7920000" cy="5400000"/>
              <a:chOff x="5851058" y="1594155"/>
              <a:chExt cx="5808079" cy="3523072"/>
            </a:xfrm>
          </p:grpSpPr>
          <p:pic>
            <p:nvPicPr>
              <p:cNvPr id="10" name="Picture 9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EDC016B5-5CBD-244D-A7C9-D6A3FE9203A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7297" t="21435" r="31185" b="15101"/>
              <a:stretch/>
            </p:blipFill>
            <p:spPr>
              <a:xfrm>
                <a:off x="5851058" y="1594155"/>
                <a:ext cx="4003859" cy="3523072"/>
              </a:xfrm>
              <a:prstGeom prst="rect">
                <a:avLst/>
              </a:prstGeom>
            </p:spPr>
          </p:pic>
          <p:pic>
            <p:nvPicPr>
              <p:cNvPr id="15" name="Picture 14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123FBADF-4CA2-BCD1-3C67-3A81A78BC7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74732" t="21435" r="2053" b="15101"/>
              <a:stretch/>
            </p:blipFill>
            <p:spPr>
              <a:xfrm>
                <a:off x="9854917" y="1594155"/>
                <a:ext cx="1804220" cy="3523072"/>
              </a:xfrm>
              <a:prstGeom prst="rect">
                <a:avLst/>
              </a:prstGeom>
            </p:spPr>
          </p:pic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AAC527-2952-DD75-4F92-82CA1E8FB013}"/>
                </a:ext>
              </a:extLst>
            </p:cNvPr>
            <p:cNvGrpSpPr/>
            <p:nvPr/>
          </p:nvGrpSpPr>
          <p:grpSpPr>
            <a:xfrm>
              <a:off x="16037224" y="1447138"/>
              <a:ext cx="7920000" cy="5400000"/>
              <a:chOff x="19036690" y="2952749"/>
              <a:chExt cx="5999751" cy="3467068"/>
            </a:xfrm>
          </p:grpSpPr>
          <p:pic>
            <p:nvPicPr>
              <p:cNvPr id="8" name="Picture 7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6FD4265E-5424-877B-7248-F8D68A1BF7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16606" t="21144" r="35429" b="16405"/>
              <a:stretch/>
            </p:blipFill>
            <p:spPr>
              <a:xfrm>
                <a:off x="19036690" y="2952750"/>
                <a:ext cx="3728060" cy="3467067"/>
              </a:xfrm>
              <a:prstGeom prst="rect">
                <a:avLst/>
              </a:prstGeom>
            </p:spPr>
          </p:pic>
          <p:pic>
            <p:nvPicPr>
              <p:cNvPr id="17" name="Picture 16" descr="Graphical user interface, application&#10;&#10;Description automatically generated">
                <a:extLst>
                  <a:ext uri="{FF2B5EF4-FFF2-40B4-BE49-F238E27FC236}">
                    <a16:creationId xmlns:a16="http://schemas.microsoft.com/office/drawing/2014/main" id="{36F6C6E2-EC10-7068-C85B-30F2018D05C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66495" t="21144" r="1852" b="16405"/>
              <a:stretch/>
            </p:blipFill>
            <p:spPr>
              <a:xfrm>
                <a:off x="22576173" y="2952749"/>
                <a:ext cx="2460268" cy="346706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589735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5BE78-47BC-AE5E-62EE-F3062F645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rgbClr val="FF0000"/>
                </a:solidFill>
              </a:rPr>
              <a:t>Voting Habits and Race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4D8DA8-79B9-9C1F-EFE6-AD92A088BE4C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91E7EE3-319C-1B0D-D071-21CF30D53A52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12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2DAD0F9-2A02-279B-4F00-7CA01E145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6137C83F-0496-AB18-8B31-C4532081D4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059" y="1353512"/>
            <a:ext cx="5880473" cy="4875534"/>
          </a:xfrm>
          <a:prstGeom prst="rect">
            <a:avLst/>
          </a:prstGeom>
        </p:spPr>
      </p:pic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824EF987-F1DC-2409-5DF0-601FEC1280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2092" y="1353512"/>
            <a:ext cx="6096000" cy="487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70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5BE78-47BC-AE5E-62EE-F3062F645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6962"/>
            <a:ext cx="10515600" cy="1873016"/>
          </a:xfrm>
        </p:spPr>
        <p:txBody>
          <a:bodyPr>
            <a:normAutofit fontScale="90000"/>
          </a:bodyPr>
          <a:lstStyle/>
          <a:p>
            <a:pPr algn="ctr"/>
            <a:r>
              <a:rPr lang="en-GB" sz="7300" dirty="0">
                <a:solidFill>
                  <a:srgbClr val="FF0000"/>
                </a:solidFill>
              </a:rPr>
              <a:t>Thank You</a:t>
            </a:r>
            <a:br>
              <a:rPr lang="en-GB" sz="7300" dirty="0">
                <a:solidFill>
                  <a:srgbClr val="FF0000"/>
                </a:solidFill>
              </a:rPr>
            </a:br>
            <a:br>
              <a:rPr lang="en-GB" dirty="0">
                <a:solidFill>
                  <a:srgbClr val="FF0000"/>
                </a:solidFill>
              </a:rPr>
            </a:br>
            <a:r>
              <a:rPr lang="en-GB" dirty="0">
                <a:solidFill>
                  <a:srgbClr val="FF0000"/>
                </a:solidFill>
              </a:rPr>
              <a:t>Any Questions?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4D8DA8-79B9-9C1F-EFE6-AD92A088BE4C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91E7EE3-319C-1B0D-D071-21CF30D53A52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13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2DAD0F9-2A02-279B-4F00-7CA01E1456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102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07CE-F10F-9944-79A5-01A3AC3F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Collection 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87365E-FE8F-9F3D-1141-26947A6D602E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0F975ED-F3AB-380A-7E3C-48E8CF951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10" name="Picture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4631C92B-FC96-9B0F-1030-C9C684C71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131" y="1356518"/>
            <a:ext cx="7037769" cy="4812102"/>
          </a:xfrm>
          <a:prstGeom prst="rect">
            <a:avLst/>
          </a:prstGeom>
        </p:spPr>
      </p:pic>
      <p:sp>
        <p:nvSpPr>
          <p:cNvPr id="11" name="Slide Number Placeholder 4">
            <a:extLst>
              <a:ext uri="{FF2B5EF4-FFF2-40B4-BE49-F238E27FC236}">
                <a16:creationId xmlns:a16="http://schemas.microsoft.com/office/drawing/2014/main" id="{F2F36FA1-FD43-15AB-21F8-1020FD97ED13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1</a:t>
            </a:fld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982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07CE-F10F-9944-79A5-01A3AC3F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Collection II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87365E-FE8F-9F3D-1141-26947A6D602E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0F975ED-F3AB-380A-7E3C-48E8CF951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5817967-2472-626A-B7B0-68490BA73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1400175"/>
            <a:ext cx="7460086" cy="4931456"/>
          </a:xfrm>
          <a:prstGeom prst="rect">
            <a:avLst/>
          </a:prstGeom>
        </p:spPr>
      </p:pic>
      <p:sp>
        <p:nvSpPr>
          <p:cNvPr id="7" name="Slide Number Placeholder 4">
            <a:extLst>
              <a:ext uri="{FF2B5EF4-FFF2-40B4-BE49-F238E27FC236}">
                <a16:creationId xmlns:a16="http://schemas.microsoft.com/office/drawing/2014/main" id="{E0FF8873-5348-4026-4CCE-7E7A185C72B9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2</a:t>
            </a:fld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564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B15A1-7A07-11B1-79A1-52BF79C4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Data Collection III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7BD3F-962E-4DC2-C614-6B4456A748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chosen to analyse:</a:t>
            </a:r>
            <a:endParaRPr lang="en-US" sz="900" dirty="0"/>
          </a:p>
          <a:p>
            <a:pPr>
              <a:lnSpc>
                <a:spcPct val="150000"/>
              </a:lnSpc>
            </a:pPr>
            <a:r>
              <a:rPr lang="en-US" dirty="0"/>
              <a:t>US 2020 electoral votes by state</a:t>
            </a:r>
          </a:p>
          <a:p>
            <a:pPr>
              <a:lnSpc>
                <a:spcPct val="150000"/>
              </a:lnSpc>
            </a:pPr>
            <a:r>
              <a:rPr lang="en-US" dirty="0"/>
              <a:t>State breakdown of racial groups</a:t>
            </a:r>
          </a:p>
          <a:p>
            <a:pPr>
              <a:lnSpc>
                <a:spcPct val="150000"/>
              </a:lnSpc>
            </a:pPr>
            <a:r>
              <a:rPr lang="en-US" dirty="0"/>
              <a:t>State breakdown of educational attainment</a:t>
            </a:r>
          </a:p>
          <a:p>
            <a:pPr>
              <a:lnSpc>
                <a:spcPct val="150000"/>
              </a:lnSpc>
            </a:pPr>
            <a:r>
              <a:rPr lang="en-US" dirty="0"/>
              <a:t>Number of individuals eligible to vote (and number that did) by state</a:t>
            </a:r>
          </a:p>
          <a:p>
            <a:pPr>
              <a:lnSpc>
                <a:spcPct val="150000"/>
              </a:lnSpc>
            </a:pPr>
            <a:r>
              <a:rPr lang="en-US" dirty="0"/>
              <a:t>Median Income of each state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93AD5D-7828-53AB-CBD8-8CA9112912DF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04350CF-4DB8-55CC-A4DE-C80999C1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sp>
        <p:nvSpPr>
          <p:cNvPr id="8" name="Slide Number Placeholder 4">
            <a:extLst>
              <a:ext uri="{FF2B5EF4-FFF2-40B4-BE49-F238E27FC236}">
                <a16:creationId xmlns:a16="http://schemas.microsoft.com/office/drawing/2014/main" id="{F884B0BC-3A60-83AF-37DF-9700DC37DCEB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3</a:t>
            </a:fld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106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D4320-30E7-FAF7-5007-CBECC0601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Scraping the Data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4A1E8-DEDA-BD67-3D4A-FE8DBE7AFF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37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Dependencies and Libraries: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DF79F5-BC7B-2FB2-DE5A-FC8F2D865DC4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DA422423-6CEE-422D-4F5A-17B47FD153B7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4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53654EA-C01C-1978-8963-5008408B3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4FFBFA7A-DB5C-42D0-F6A4-75F40608CA8D}"/>
              </a:ext>
            </a:extLst>
          </p:cNvPr>
          <p:cNvGrpSpPr/>
          <p:nvPr/>
        </p:nvGrpSpPr>
        <p:grpSpPr>
          <a:xfrm>
            <a:off x="1281565" y="2332751"/>
            <a:ext cx="9628869" cy="3626691"/>
            <a:chOff x="1443037" y="2404871"/>
            <a:chExt cx="4652963" cy="1867092"/>
          </a:xfrm>
        </p:grpSpPr>
        <p:pic>
          <p:nvPicPr>
            <p:cNvPr id="9" name="Picture 8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5C0DAB5B-CEB1-26DA-2FA8-51D0CAE340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5693"/>
            <a:stretch/>
          </p:blipFill>
          <p:spPr>
            <a:xfrm>
              <a:off x="1443037" y="2404871"/>
              <a:ext cx="4286251" cy="1867092"/>
            </a:xfrm>
            <a:prstGeom prst="rect">
              <a:avLst/>
            </a:prstGeom>
          </p:spPr>
        </p:pic>
        <p:pic>
          <p:nvPicPr>
            <p:cNvPr id="10" name="Picture 9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52494697-0F1C-6D3B-D352-FC2ACD9684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6047"/>
            <a:stretch/>
          </p:blipFill>
          <p:spPr>
            <a:xfrm>
              <a:off x="5713585" y="2404871"/>
              <a:ext cx="382415" cy="1867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8107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EB493-ADA2-D8D6-940A-BB3A9FE57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Scraping the Data II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109B07-941F-A38D-7415-79EB0136056B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E7C3F33C-CFCD-E9B0-3B79-EA5726BA577C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5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7BEE822-CE17-B487-20F3-12ACF154C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9" name="Picture 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DA4E4C4-37EB-E95C-187C-8B08D66B9B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412901"/>
            <a:ext cx="8973207" cy="454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481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84EE0-50B4-BA71-B1F9-168980D1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Modifying the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185F31-A256-3094-4BB8-C76498418814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2E5CA4C-F818-DE31-1A2B-76185C34AA2A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6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E1A2807-AD31-B045-28C5-F8D82EEEB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2CD4706-7DCA-08E5-D2C8-33A1BEE51DE4}"/>
              </a:ext>
            </a:extLst>
          </p:cNvPr>
          <p:cNvGrpSpPr/>
          <p:nvPr/>
        </p:nvGrpSpPr>
        <p:grpSpPr>
          <a:xfrm>
            <a:off x="3119438" y="1971675"/>
            <a:ext cx="6329362" cy="2419581"/>
            <a:chOff x="838200" y="2468668"/>
            <a:chExt cx="3567112" cy="1244523"/>
          </a:xfrm>
        </p:grpSpPr>
        <p:pic>
          <p:nvPicPr>
            <p:cNvPr id="9" name="Picture 8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9604D7AF-25F8-8830-B2AA-42364BF479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55637"/>
            <a:stretch/>
          </p:blipFill>
          <p:spPr>
            <a:xfrm>
              <a:off x="838200" y="2468668"/>
              <a:ext cx="3448050" cy="1244523"/>
            </a:xfrm>
            <a:prstGeom prst="rect">
              <a:avLst/>
            </a:prstGeom>
          </p:spPr>
        </p:pic>
        <p:pic>
          <p:nvPicPr>
            <p:cNvPr id="14" name="Picture 13" descr="Graphical user interface&#10;&#10;Description automatically generated with medium confidence">
              <a:extLst>
                <a:ext uri="{FF2B5EF4-FFF2-40B4-BE49-F238E27FC236}">
                  <a16:creationId xmlns:a16="http://schemas.microsoft.com/office/drawing/2014/main" id="{9B031E03-E2A4-9BD0-D6B7-057D4C6FB0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96936"/>
            <a:stretch/>
          </p:blipFill>
          <p:spPr>
            <a:xfrm>
              <a:off x="4167187" y="2468668"/>
              <a:ext cx="238125" cy="1244523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13F08DD-5580-0172-891C-EB2367C404CB}"/>
              </a:ext>
            </a:extLst>
          </p:cNvPr>
          <p:cNvGrpSpPr/>
          <p:nvPr/>
        </p:nvGrpSpPr>
        <p:grpSpPr>
          <a:xfrm>
            <a:off x="3119438" y="5034222"/>
            <a:ext cx="6329362" cy="1325562"/>
            <a:chOff x="2200275" y="4031004"/>
            <a:chExt cx="3895725" cy="75166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03884B-0429-EFEC-FB93-1E54BFE82C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73" r="52083"/>
            <a:stretch/>
          </p:blipFill>
          <p:spPr>
            <a:xfrm>
              <a:off x="2200275" y="4031005"/>
              <a:ext cx="3671888" cy="751667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59A4C39-BF85-9620-8F81-1A2A136047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97120"/>
            <a:stretch/>
          </p:blipFill>
          <p:spPr>
            <a:xfrm>
              <a:off x="5872163" y="4031004"/>
              <a:ext cx="223837" cy="751667"/>
            </a:xfrm>
            <a:prstGeom prst="rect">
              <a:avLst/>
            </a:prstGeom>
          </p:spPr>
        </p:pic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10496D9D-E2C7-434D-A863-C29C81A641DC}"/>
              </a:ext>
            </a:extLst>
          </p:cNvPr>
          <p:cNvSpPr txBox="1">
            <a:spLocks/>
          </p:cNvSpPr>
          <p:nvPr/>
        </p:nvSpPr>
        <p:spPr>
          <a:xfrm>
            <a:off x="920689" y="424656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0000"/>
                </a:solidFill>
              </a:rPr>
              <a:t>Then merge the census data, the politico data and the statistics atlas data: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C18A24F-2AA9-4F42-3132-1AA556905A59}"/>
              </a:ext>
            </a:extLst>
          </p:cNvPr>
          <p:cNvSpPr txBox="1">
            <a:spLocks/>
          </p:cNvSpPr>
          <p:nvPr/>
        </p:nvSpPr>
        <p:spPr>
          <a:xfrm>
            <a:off x="920689" y="111609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rgbClr val="FF0000"/>
                </a:solidFill>
              </a:rPr>
              <a:t>Take zip codes and re-allocate them to a given state:</a:t>
            </a:r>
          </a:p>
        </p:txBody>
      </p:sp>
    </p:spTree>
    <p:extLst>
      <p:ext uri="{BB962C8B-B14F-4D97-AF65-F5344CB8AC3E}">
        <p14:creationId xmlns:p14="http://schemas.microsoft.com/office/powerpoint/2010/main" val="1998950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84EE0-50B4-BA71-B1F9-168980D1A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The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185F31-A256-3094-4BB8-C76498418814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B2E5CA4C-F818-DE31-1A2B-76185C34AA2A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7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0E1A2807-AD31-B045-28C5-F8D82EEEB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C340D5CC-8BE8-5F92-B732-4117514AD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913" y="1430745"/>
            <a:ext cx="11740174" cy="4327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93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C5117-BD6C-5F23-82C1-6B2F594D4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4217" y="253848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rgbClr val="FF0000"/>
                </a:solidFill>
              </a:rPr>
              <a:t>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69F434-0F93-A5C2-E5A1-EDB6C5E15FEF}"/>
              </a:ext>
            </a:extLst>
          </p:cNvPr>
          <p:cNvSpPr/>
          <p:nvPr/>
        </p:nvSpPr>
        <p:spPr>
          <a:xfrm>
            <a:off x="-41988" y="6419817"/>
            <a:ext cx="12275976" cy="146115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DC8B9B-AE10-2470-A6B8-2C54C4081705}"/>
              </a:ext>
            </a:extLst>
          </p:cNvPr>
          <p:cNvSpPr txBox="1">
            <a:spLocks/>
          </p:cNvSpPr>
          <p:nvPr/>
        </p:nvSpPr>
        <p:spPr>
          <a:xfrm>
            <a:off x="9448800" y="65398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57F1E4F-1CFF-5643-939E-217C01CDF565}" type="slidenum">
              <a:rPr lang="en-US" sz="2000" smtClean="0">
                <a:solidFill>
                  <a:srgbClr val="FF0000"/>
                </a:solidFill>
              </a:rPr>
              <a:pPr/>
              <a:t>8</a:t>
            </a:fld>
            <a:endParaRPr lang="en-US" sz="2000" dirty="0">
              <a:solidFill>
                <a:srgbClr val="FF0000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8312E17C-0E8C-033B-BE4D-2CDE07787A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67069" y="-890365"/>
            <a:ext cx="4003858" cy="266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292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348</TotalTime>
  <Words>144</Words>
  <Application>Microsoft Macintosh PowerPoint</Application>
  <PresentationFormat>Widescreen</PresentationFormat>
  <Paragraphs>40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US 2020 Elections</vt:lpstr>
      <vt:lpstr>Data Collection I</vt:lpstr>
      <vt:lpstr>Data Collection II</vt:lpstr>
      <vt:lpstr>Data Collection III</vt:lpstr>
      <vt:lpstr>Scraping the Data I</vt:lpstr>
      <vt:lpstr>Scraping the Data II</vt:lpstr>
      <vt:lpstr>Modifying the Data</vt:lpstr>
      <vt:lpstr>The Data</vt:lpstr>
      <vt:lpstr>Analysis</vt:lpstr>
      <vt:lpstr>Correlation of Variables</vt:lpstr>
      <vt:lpstr>Spatial Visualisation of Votes</vt:lpstr>
      <vt:lpstr>Spatial Visualisations Expanded</vt:lpstr>
      <vt:lpstr>Voting Habits and Race</vt:lpstr>
      <vt:lpstr>Thank You  Any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2020 Elections</dc:title>
  <dc:creator>Connell, Andrew</dc:creator>
  <cp:lastModifiedBy>Connell, Andrew</cp:lastModifiedBy>
  <cp:revision>8</cp:revision>
  <cp:lastPrinted>2022-12-08T17:51:42Z</cp:lastPrinted>
  <dcterms:created xsi:type="dcterms:W3CDTF">2022-12-08T17:16:39Z</dcterms:created>
  <dcterms:modified xsi:type="dcterms:W3CDTF">2022-12-08T23:14:20Z</dcterms:modified>
</cp:coreProperties>
</file>

<file path=docProps/thumbnail.jpeg>
</file>